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5"/>
  </p:notesMasterIdLst>
  <p:sldIdLst>
    <p:sldId id="859" r:id="rId3"/>
    <p:sldId id="1018" r:id="rId4"/>
    <p:sldId id="1019" r:id="rId5"/>
    <p:sldId id="1052" r:id="rId6"/>
    <p:sldId id="1053" r:id="rId7"/>
    <p:sldId id="1054" r:id="rId8"/>
    <p:sldId id="1055" r:id="rId9"/>
    <p:sldId id="1056" r:id="rId10"/>
    <p:sldId id="1057" r:id="rId11"/>
    <p:sldId id="1058" r:id="rId12"/>
    <p:sldId id="1059" r:id="rId13"/>
    <p:sldId id="1060" r:id="rId14"/>
    <p:sldId id="1037" r:id="rId15"/>
    <p:sldId id="1023" r:id="rId16"/>
    <p:sldId id="1051" r:id="rId17"/>
    <p:sldId id="1061" r:id="rId18"/>
    <p:sldId id="1062" r:id="rId19"/>
    <p:sldId id="1064" r:id="rId20"/>
    <p:sldId id="1065" r:id="rId21"/>
    <p:sldId id="1066" r:id="rId22"/>
    <p:sldId id="1063" r:id="rId23"/>
    <p:sldId id="1067" r:id="rId24"/>
    <p:sldId id="1068" r:id="rId25"/>
    <p:sldId id="1069" r:id="rId26"/>
    <p:sldId id="1089" r:id="rId27"/>
    <p:sldId id="1090" r:id="rId28"/>
    <p:sldId id="1072" r:id="rId29"/>
    <p:sldId id="1073" r:id="rId30"/>
    <p:sldId id="1074" r:id="rId31"/>
    <p:sldId id="1079" r:id="rId32"/>
    <p:sldId id="1075" r:id="rId33"/>
    <p:sldId id="1081" r:id="rId34"/>
    <p:sldId id="1076" r:id="rId35"/>
    <p:sldId id="1077" r:id="rId36"/>
    <p:sldId id="1082" r:id="rId37"/>
    <p:sldId id="1078" r:id="rId38"/>
    <p:sldId id="1083" r:id="rId39"/>
    <p:sldId id="1084" r:id="rId40"/>
    <p:sldId id="1085" r:id="rId41"/>
    <p:sldId id="1086" r:id="rId42"/>
    <p:sldId id="1087" r:id="rId43"/>
    <p:sldId id="1088" r:id="rId4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94" d="100"/>
          <a:sy n="94" d="100"/>
        </p:scale>
        <p:origin x="90" y="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8" Type="http://schemas.openxmlformats.org/officeDocument/2006/relationships/tableStyles" Target="tableStyles.xml"/><Relationship Id="rId47" Type="http://schemas.openxmlformats.org/officeDocument/2006/relationships/viewProps" Target="viewProps.xml"/><Relationship Id="rId46" Type="http://schemas.openxmlformats.org/officeDocument/2006/relationships/presProps" Target="presProps.xml"/><Relationship Id="rId45" Type="http://schemas.openxmlformats.org/officeDocument/2006/relationships/notesMaster" Target="notesMasters/notesMaster1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化学 必修 第一册 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4.png"/><Relationship Id="rId3" Type="http://schemas.openxmlformats.org/officeDocument/2006/relationships/image" Target="../media/image30.png"/><Relationship Id="rId2" Type="http://schemas.openxmlformats.org/officeDocument/2006/relationships/image" Target="../media/image22.png"/><Relationship Id="rId1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3.png"/><Relationship Id="rId1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1.png"/><Relationship Id="rId1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4.png"/><Relationship Id="rId3" Type="http://schemas.openxmlformats.org/officeDocument/2006/relationships/image" Target="../media/image24.png"/><Relationship Id="rId2" Type="http://schemas.openxmlformats.org/officeDocument/2006/relationships/image" Target="../media/image43.png"/><Relationship Id="rId1" Type="http://schemas.openxmlformats.org/officeDocument/2006/relationships/image" Target="../media/image2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2.png"/><Relationship Id="rId1" Type="http://schemas.openxmlformats.org/officeDocument/2006/relationships/image" Target="../media/image26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8.png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2.png"/><Relationship Id="rId2" Type="http://schemas.openxmlformats.org/officeDocument/2006/relationships/image" Target="../media/image29.png"/><Relationship Id="rId1" Type="http://schemas.openxmlformats.org/officeDocument/2006/relationships/image" Target="../media/image4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5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51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第三章　铁　金属材料</a:t>
            </a:r>
            <a:endParaRPr lang="zh-CN" altLang="en-US" sz="52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第二节　金属材料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的量在化学方程式计算中的应用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化学方程式中的化学计量数与相关物理量的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4.EPS" descr="id:2147493355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699" y="976025"/>
            <a:ext cx="1102995" cy="2927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06574" y="1916832"/>
              <a:ext cx="11368120" cy="373818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456384"/>
                    <a:gridCol w="3240360"/>
                    <a:gridCol w="2376264"/>
                    <a:gridCol w="2295112"/>
                  </a:tblGrid>
                  <a:tr h="63745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化学方程式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2CO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  <m: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点燃</m:t>
                                      </m:r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 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hMerge="1">
                      <a:tcPr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化学计量数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扩大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倍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物质的量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 </a:t>
                          </a:r>
                          <a:r>
                            <a:rPr lang="en-US" sz="2400" b="1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mol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 </a:t>
                          </a:r>
                          <a:r>
                            <a:rPr lang="en-US" sz="2400" b="1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mol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 </a:t>
                          </a:r>
                          <a:r>
                            <a:rPr lang="en-US" sz="2400" b="1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mol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质量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56 g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32 g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88 g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标准状况下气体体积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44</a:t>
                          </a:r>
                          <a:r>
                            <a:rPr lang="en-US" alt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8 L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22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 L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44</a:t>
                          </a:r>
                          <a:r>
                            <a:rPr lang="en-US" alt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8 L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06574" y="1916832"/>
              <a:ext cx="11368120" cy="373818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456384"/>
                    <a:gridCol w="3240360"/>
                    <a:gridCol w="2376264"/>
                    <a:gridCol w="2295112"/>
                  </a:tblGrid>
                  <a:tr h="86296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化学方程式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 hMerge="1">
                      <a:tcPr/>
                    </a:tc>
                    <a:tc hMerge="1">
                      <a:tcPr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化学计量数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扩大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倍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物质的量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 </a:t>
                          </a:r>
                          <a:r>
                            <a:rPr lang="en-US" sz="2400" b="1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mol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 </a:t>
                          </a:r>
                          <a:r>
                            <a:rPr lang="en-US" sz="2400" b="1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mol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 </a:t>
                          </a:r>
                          <a:r>
                            <a:rPr lang="en-US" sz="2400" b="1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mol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质量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56 g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32 g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88 g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标准状况下气体体积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44</a:t>
                          </a:r>
                          <a:r>
                            <a:rPr lang="en-US" alt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8 L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22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 L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44</a:t>
                          </a:r>
                          <a:r>
                            <a:rPr lang="en-US" alt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.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8 L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836713"/>
            <a:ext cx="11512136" cy="1800199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化学方程式中各物质的化学计量数之比等于其粒子数目之比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等于其物质的量之比。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对于有气体参加的反应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在同温同压下各气体的化学计量数之比等于其体积之比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名师点拨.EPS" descr="id:214749337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08720"/>
            <a:ext cx="1439545" cy="3359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物质的量应用于化学方程式计算的基本步骤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转：将已知物理量转化为物质的量。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设：设所求物质的物质的量为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写：写出相关的化学方程式。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标：在有关物质的化学式下面标出已知量和未知量。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列：列出比例式。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解：根据比例式求解。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答：简明地写出答案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94806" y="764704"/>
            <a:ext cx="6856425" cy="653368"/>
          </a:xfrm>
          <a:prstGeom prst="rect">
            <a:avLst/>
          </a:prstGeom>
        </p:spPr>
      </p:pic>
      <p:pic>
        <p:nvPicPr>
          <p:cNvPr id="5" name="要点1.EPS" descr="id:21474912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700808"/>
            <a:ext cx="948690" cy="3333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84784"/>
                <a:ext cx="11485848" cy="282308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铝</a:t>
                </a:r>
                <a:r>
                  <a:rPr lang="zh-CN" altLang="zh-CN" b="1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与酸、碱反应产生氢气的量的比较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铝与酸或碱反应生成氢气的量的关系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等量铝分别与足量盐酸和氢氧化钠溶液反应，产生氢气的体积比为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u="wavy">
                            <a:solidFill>
                              <a:srgbClr val="000000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 u="wavy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u="wavy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 u="wavy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𝐇𝐂𝐥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 u="wavy">
                            <a:solidFill>
                              <a:srgbClr val="000000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b="1" i="1" u="wavy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u="wavy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b="1" i="1" u="wavy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 u="wavy">
                            <a:solidFill>
                              <a:srgbClr val="000000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 u="wavy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u="wavy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 u="wavy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𝐍𝐚𝐎𝐇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 u="wavy">
                            <a:solidFill>
                              <a:srgbClr val="000000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b="1" i="1" u="wavy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u="wavy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b="1" i="1" u="wavy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 u="wavy">
                            <a:solidFill>
                              <a:srgbClr val="000000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u="wavy" smtClean="0">
                    <a:solidFill>
                      <a:srgbClr val="000000"/>
                    </a:solidFill>
                    <a:uFill>
                      <a:solidFill>
                        <a:srgbClr val="00FFF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84784"/>
                <a:ext cx="11485848" cy="2823081"/>
              </a:xfrm>
              <a:blipFill rotWithShape="1">
                <a:blip r:embed="rId3"/>
                <a:stretch>
                  <a:fillRect l="-2" t="-5" r="1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矩形 1"/>
          <p:cNvSpPr/>
          <p:nvPr/>
        </p:nvSpPr>
        <p:spPr>
          <a:xfrm>
            <a:off x="360854" y="4293096"/>
            <a:ext cx="11485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铝与酸或碱反应的实质都是铝失去电子将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＋</a:t>
            </a:r>
            <a:r>
              <a:rPr lang="en-US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价氢还原为氢气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尽管铝被氧化的产物不相同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但产物中</a:t>
            </a:r>
            <a:r>
              <a:rPr lang="en-US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Al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的化合价都是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＋</a:t>
            </a:r>
            <a:r>
              <a:rPr lang="en-US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价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所以等物质的量的铝失去等物质的量的电子</a:t>
            </a:r>
            <a:r>
              <a:rPr lang="zh-CN" altLang="zh-CN" sz="240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能还原得到等物质的量的氢气。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82175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足量的铝分别与等物质的量的盐酸和氢氧化钠溶液反应，产生氢气的体积比为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𝐇𝐂𝐥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𝐍𝐚𝐎𝐇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一定量的铝分别与一定量的等量盐酸和氢氧化钠溶液反应，产生氢气的体积比为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𝐇𝐂𝐥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𝐍𝐚𝐎𝐇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，则必定是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铝与盐酸反应时，铝过量而盐酸不足；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铝与氢氧化钠反应时，铝不足而氢氧化钠过量。解题时应充分利用上述过量关系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821752"/>
              </a:xfrm>
              <a:blipFill rotWithShape="1">
                <a:blip r:embed="rId1"/>
                <a:stretch>
                  <a:fillRect l="-2" t="-16" r="1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体积、等物质的量浓度的硫酸、氢氧化钠溶液分别放在甲、乙两烧杯中，各加等质量的铝片，生成氢气的体积比为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，则甲、乙两烧杯中的反应情况可能分别是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甲、乙中铝的均不过量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甲、乙中都是铝过量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甲中铝过量、乙中碱过量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甲中酸过量、乙中铝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3391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4323" y="908720"/>
            <a:ext cx="1151255" cy="3708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24答案.EPS" descr="id:214749340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4323" y="4797152"/>
            <a:ext cx="804339" cy="28803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1414686" y="47251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65048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设硫酸、氢氧化钠溶液的体积为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物质的量浓度为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所加铝的物质的量为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。相关化学方程式如下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2Al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2          3                                       3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2Al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2NaOH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2                                                              3 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650487"/>
              </a:xfrm>
              <a:blipFill rotWithShape="1">
                <a:blip r:embed="rId1"/>
                <a:stretch>
                  <a:fillRect l="-2" t="-17" r="1" b="-45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339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8808" y="980728"/>
            <a:ext cx="846455" cy="30162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88255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若两烧杯中铝均不过量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由化学方程式可知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生成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的体积相等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不符合题意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若两烧杯中铝均过量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由化学方程式可知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生成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的物质的量之比为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cV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不符合题意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若甲中铝过量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乙中碱过量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则甲中根据酸的量计算放出的氢气的物质的量为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甲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乙中根据铝的量计算放出的氢气的物质的量为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cV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处于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范围内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符合题意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若甲中硫酸过量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乙中铝过量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这种情况显然不合理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不符合题意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882555"/>
              </a:xfrm>
              <a:blipFill rotWithShape="1">
                <a:blip r:embed="rId1"/>
                <a:stretch>
                  <a:fillRect l="-2" t="-13" r="1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554" y="855296"/>
            <a:ext cx="11495147" cy="1781616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本题要注意以下两点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明确题目中涉及的化学反应。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明确相关的物理量和计算方法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利用相关的化学方程式计算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易错辨析.EPS" descr="id:214749341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08720"/>
            <a:ext cx="1623695" cy="3359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有关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化学方程式的计算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化学方程式所表示的是纯净物之间量的关系，因此不纯物质必须换算成纯净物后再进行计算。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在所列比例式中，同一种物质上下单位要一致，不同物质左右单位要对应。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如果是离子反应，可根据离子方程式进行计算，也可运用质量守恒定律简化计算过程。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若是氧化还原反应，也可利用电子转移关系进行计算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93419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55070"/>
            <a:ext cx="894715" cy="3136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696703"/>
            <a:ext cx="6935079" cy="6440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361123"/>
            <a:ext cx="1536380" cy="461604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铁合金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04387" y="2494228"/>
          <a:ext cx="11398781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877706"/>
                <a:gridCol w="4809123"/>
                <a:gridCol w="5711952"/>
              </a:tblGrid>
              <a:tr h="33525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概念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由两种或两种以上的金属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或金属和非金属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熔合而成的具有金属特性的物质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168800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性能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硬度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硬度一般高于它的成分金属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熔点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熔点一般低于它的成分金属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628">
                <a:tc vMerge="1"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与纯金属材料相比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合金具有优良的物理、化学或机械性能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695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不纯的烧碱样品，含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质量百分含量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 5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NaHCO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％。取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样品溶于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mL 2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的盐酸后，并用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溶液中和剩余的酸，在蒸发后可得干燥的固体的质量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68 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.5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 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 g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93426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050" y="908720"/>
            <a:ext cx="1017270" cy="3276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1342678" y="3068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A</a:t>
            </a:r>
            <a:endParaRPr lang="zh-CN" altLang="en-US"/>
          </a:p>
        </p:txBody>
      </p:sp>
      <p:pic>
        <p:nvPicPr>
          <p:cNvPr id="6" name="24答案.EPS" descr="id:214749344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3253" y="3161610"/>
            <a:ext cx="810260" cy="28892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/>
              <p:cNvSpPr/>
              <p:nvPr/>
            </p:nvSpPr>
            <p:spPr>
              <a:xfrm>
                <a:off x="366626" y="3429240"/>
                <a:ext cx="11422984" cy="30961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             </a:t>
                </a:r>
                <a:r>
                  <a:rPr lang="en-US" altLang="zh-CN" sz="2400" spc="-1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</a:t>
                </a:r>
                <a:r>
                  <a:rPr lang="en-US" altLang="zh-CN" sz="2400" spc="-100" baseline="-250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spc="-1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CO</a:t>
                </a:r>
                <a:r>
                  <a:rPr lang="en-US" altLang="zh-CN" sz="2400" spc="-100" baseline="-250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 spc="-1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NaHCO</a:t>
                </a:r>
                <a:r>
                  <a:rPr lang="en-US" altLang="zh-CN" sz="2400" spc="-1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 spc="-1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以及最后加入的</a:t>
                </a:r>
                <a:r>
                  <a:rPr lang="en-US" altLang="zh-CN" sz="2400" spc="-1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NaOH</a:t>
                </a:r>
                <a:r>
                  <a:rPr lang="zh-CN" altLang="zh-CN" sz="2400" spc="-1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和盐酸反应的化学方程式分别为</a:t>
                </a:r>
                <a:r>
                  <a:rPr lang="en-US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</a:t>
                </a:r>
                <a:r>
                  <a:rPr lang="en-US" altLang="zh-CN" sz="2400" spc="-1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CO</a:t>
                </a:r>
                <a:r>
                  <a:rPr lang="en-US" altLang="zh-CN" sz="2400" spc="-1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2HCl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pc="-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2NaCl</a:t>
                </a:r>
                <a:r>
                  <a:rPr lang="zh-CN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spc="-1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zh-CN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CO</a:t>
                </a:r>
                <a:r>
                  <a:rPr lang="en-US" altLang="zh-CN" sz="2400" spc="-1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spc="-100" dirty="0">
                    <a:solidFill>
                      <a:srgbClr val="000000"/>
                    </a:solidFill>
                    <a:latin typeface="+mn-ea"/>
                    <a:ea typeface="+mn-ea"/>
                    <a:cs typeface="Times New Roman" panose="02020603050405020304" pitchFamily="18" charset="0"/>
                  </a:rPr>
                  <a:t>↑</a:t>
                </a:r>
                <a:r>
                  <a:rPr lang="zh-CN" altLang="zh-CN" sz="2400" spc="-1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NaHCO</a:t>
                </a:r>
                <a:r>
                  <a:rPr lang="en-US" altLang="zh-CN" sz="2400" spc="-1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spc="-1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HCl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pc="-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 spc="-1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NaCl</a:t>
                </a:r>
                <a:r>
                  <a:rPr lang="zh-CN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spc="-1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zh-CN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CO</a:t>
                </a:r>
                <a:r>
                  <a:rPr lang="en-US" altLang="zh-CN" sz="2400" spc="-1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spc="-100" dirty="0">
                    <a:solidFill>
                      <a:srgbClr val="000000"/>
                    </a:solidFill>
                    <a:latin typeface="+mn-ea"/>
                    <a:ea typeface="+mn-ea"/>
                    <a:cs typeface="Times New Roman" panose="02020603050405020304" pitchFamily="18" charset="0"/>
                  </a:rPr>
                  <a:t>↑</a:t>
                </a:r>
                <a:r>
                  <a:rPr lang="zh-CN" altLang="zh-CN" sz="2400" spc="-1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400" spc="-1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NaOH</a:t>
                </a:r>
                <a:r>
                  <a:rPr lang="zh-CN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spc="-1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HCl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pc="-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 spc="-1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NaCl</a:t>
                </a:r>
                <a:r>
                  <a:rPr lang="zh-CN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spc="-1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zh-CN" altLang="zh-CN" sz="2400" spc="-1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。由化学方程式可知在蒸发后得到的干燥固体为</a:t>
                </a:r>
                <a:r>
                  <a:rPr lang="en-US" altLang="zh-CN" sz="2400" spc="-1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NaCl</a:t>
                </a:r>
                <a:r>
                  <a:rPr lang="zh-CN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spc="-1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根据质量守恒定律</a:t>
                </a:r>
                <a:r>
                  <a:rPr lang="zh-CN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spc="-1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:r>
                  <a:rPr lang="en-US" altLang="zh-CN" sz="2400" i="1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</a:t>
                </a:r>
                <a:r>
                  <a:rPr lang="en-US" altLang="zh-CN" sz="2400" spc="-1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400" spc="-1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NaCl</a:t>
                </a:r>
                <a:r>
                  <a:rPr lang="en-US" altLang="zh-CN" sz="2400" spc="-1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</a:t>
                </a:r>
                <a:r>
                  <a:rPr lang="en-US" altLang="zh-CN" sz="2400" spc="-1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400" spc="-1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HCl</a:t>
                </a:r>
                <a:r>
                  <a:rPr lang="en-US" altLang="zh-CN" sz="2400" spc="-1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spc="-1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spc="-100" dirty="0" smtClean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spc="-1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04 L</a:t>
                </a:r>
                <a:r>
                  <a:rPr lang="en-US" altLang="zh-CN" sz="2400" spc="-100" dirty="0" smtClean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spc="-1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 </a:t>
                </a:r>
                <a:r>
                  <a:rPr lang="en-US" altLang="zh-CN" sz="2400" spc="-100" dirty="0" err="1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mol</a:t>
                </a:r>
                <a:r>
                  <a:rPr lang="en-US" altLang="zh-CN" sz="2400" spc="-100" dirty="0" err="1" smtClean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400" spc="-100" dirty="0" err="1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L</a:t>
                </a:r>
                <a:r>
                  <a:rPr lang="zh-CN" altLang="zh-CN" sz="2400" spc="-100" baseline="30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spc="-100" baseline="30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spc="-1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spc="-100" dirty="0" smtClean="0">
                    <a:solidFill>
                      <a:srgbClr val="000000"/>
                    </a:solidFill>
                    <a:latin typeface="+mn-lt"/>
                    <a:cs typeface="Times New Roman" panose="02020603050405020304" pitchFamily="18" charset="0"/>
                  </a:rPr>
                  <a:t>.0</a:t>
                </a:r>
                <a:r>
                  <a:rPr lang="en-US" altLang="zh-CN" sz="2400" spc="-1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8 </a:t>
                </a:r>
                <a:r>
                  <a:rPr lang="en-US" altLang="zh-CN" sz="2400" spc="-100" dirty="0" err="1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mol</a:t>
                </a:r>
                <a:r>
                  <a:rPr lang="zh-CN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i="1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</a:t>
                </a:r>
                <a:r>
                  <a:rPr lang="en-US" altLang="zh-CN" sz="2400" spc="-1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400" spc="-1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NaCl</a:t>
                </a:r>
                <a:r>
                  <a:rPr lang="en-US" altLang="zh-CN" sz="2400" spc="-1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</a:t>
                </a:r>
                <a:r>
                  <a:rPr lang="en-US" altLang="zh-CN" sz="2400" spc="-1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400" spc="-1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NaCl</a:t>
                </a:r>
                <a:r>
                  <a:rPr lang="en-US" altLang="zh-CN" sz="2400" spc="-1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)×</a:t>
                </a:r>
                <a:r>
                  <a:rPr lang="en-US" altLang="zh-CN" sz="2400" i="1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</a:t>
                </a:r>
                <a:r>
                  <a:rPr lang="en-US" altLang="zh-CN" sz="2400" spc="-1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400" spc="-1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NaCl</a:t>
                </a:r>
                <a:r>
                  <a:rPr lang="en-US" altLang="zh-CN" sz="2400" spc="-1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400" spc="-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spc="-1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0</a:t>
                </a:r>
                <a:r>
                  <a:rPr lang="en-US" altLang="zh-CN" sz="2400" spc="-100" dirty="0" smtClean="0">
                    <a:solidFill>
                      <a:srgbClr val="000000"/>
                    </a:solidFill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spc="-1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08 mol</a:t>
                </a:r>
                <a:r>
                  <a:rPr lang="en-US" altLang="zh-CN" sz="2400" spc="-100" dirty="0" smtClean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spc="-1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58</a:t>
                </a:r>
                <a:r>
                  <a:rPr lang="en-US" altLang="zh-CN" sz="2400" spc="-100" dirty="0" smtClean="0">
                    <a:solidFill>
                      <a:srgbClr val="000000"/>
                    </a:solidFill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spc="-1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5 </a:t>
                </a:r>
                <a:r>
                  <a:rPr lang="en-US" altLang="zh-CN" sz="2400" spc="-100" dirty="0" err="1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g</a:t>
                </a:r>
                <a:r>
                  <a:rPr lang="en-US" altLang="zh-CN" sz="2400" spc="-100" dirty="0" err="1" smtClean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400" spc="-100" dirty="0" err="1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mol</a:t>
                </a:r>
                <a:r>
                  <a:rPr lang="zh-CN" altLang="zh-CN" sz="2400" baseline="30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400" baseline="30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latin typeface="+mn-lt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68 g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626" y="3429240"/>
                <a:ext cx="11422984" cy="3096104"/>
              </a:xfrm>
              <a:prstGeom prst="rect">
                <a:avLst/>
              </a:prstGeom>
              <a:blipFill rotWithShape="1">
                <a:blip r:embed="rId3"/>
                <a:stretch>
                  <a:fillRect l="-2" t="-8" r="2" b="-55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24解析.EPS" descr="id:2147493433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3826" y="3645024"/>
            <a:ext cx="810260" cy="2882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554" y="855296"/>
            <a:ext cx="11495147" cy="4301896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88511"/>
            <a:ext cx="11485848" cy="120032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应用化学方程式计算的常用方法解题模板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关系式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法</a:t>
            </a:r>
            <a:endParaRPr lang="zh-CN" altLang="en-US"/>
          </a:p>
        </p:txBody>
      </p:sp>
      <p:pic>
        <p:nvPicPr>
          <p:cNvPr id="3" name="ZXH117l.EPS" descr="id:214749345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16510" y="1916832"/>
            <a:ext cx="5715000" cy="29806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提分绝招A.EPS" descr="id:214749344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860961"/>
            <a:ext cx="1971040" cy="4483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554" y="855296"/>
            <a:ext cx="11495147" cy="3888432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差量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XH118l.EPS" descr="id:214749346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4806" y="1556792"/>
            <a:ext cx="6657975" cy="29121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铁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及其化合物关系的再认识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构建铁及其化合物的价类二维图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98862" y="620688"/>
            <a:ext cx="5616118" cy="694072"/>
          </a:xfrm>
          <a:prstGeom prst="rect">
            <a:avLst/>
          </a:prstGeom>
        </p:spPr>
      </p:pic>
      <p:pic>
        <p:nvPicPr>
          <p:cNvPr id="5" name="情境1.EPS" descr="id:214749347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90" y="1628800"/>
            <a:ext cx="1129665" cy="3962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cc314.jpg" descr="id:214749348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0910" y="2780928"/>
            <a:ext cx="4944745" cy="30276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77119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同价态的铁及其化合物之间的转化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从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物质分类的角度理解铁及其化合物的性质。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都是碱性氧化物，能与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反应生成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及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都属于盐类，能和碱反应生成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及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均属于碱，能与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反应生成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及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baseline="30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endParaRPr lang="en-US" altLang="zh-CN" b="1" baseline="3000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不同价态的铁及其化合物的转化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从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化合价的角度理解铁及其化合物的氧化性和还原性。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中的铁元素为高价态，具有氧化性，因而可用还原剂将其还原为铁单质，如高炉炼铁的原理以化学方程式表示为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baseline="3000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771195"/>
              </a:xfrm>
              <a:blipFill rotWithShape="1">
                <a:blip r:embed="rId1"/>
                <a:stretch>
                  <a:fillRect l="-2" t="-11" r="1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pc="-100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化合价可以升高到＋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价，表现为还原性，也可以降低到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价，表现为氧化性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99360" y="1630045"/>
            <a:ext cx="6726555" cy="3597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是铁元素的高价态，可以被还原剂还原为＋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价，具有氧化性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360854" y="3601882"/>
                <a:ext cx="11485848" cy="7075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smtClean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Fe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OH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en-US" altLang="zh-CN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4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Fe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OH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：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4Fe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OH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2H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4Fe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OH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3601882"/>
                <a:ext cx="11485848" cy="707501"/>
              </a:xfrm>
              <a:prstGeom prst="rect">
                <a:avLst/>
              </a:prstGeom>
              <a:blipFill rotWithShape="1">
                <a:blip r:embed="rId1"/>
                <a:stretch>
                  <a:fillRect l="-2" t="-23" r="1" b="-512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580" y="1557020"/>
            <a:ext cx="7535545" cy="2135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兴趣小组同学为探究黑木耳中含铁量，进行如下实验。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已知：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黑木耳富含蛋白质、糖类、卵磷脂、铁及一些还原性物质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如维生素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b="1" spc="-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g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黑木耳含铁量高达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185 mg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spc="-1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pc="-1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可与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spc="-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CN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spc="-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溶液反应生成蓝色沉淀。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为确定黑木耳中含有铁元素，甲同学设计实验方案如图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3489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567" y="908720"/>
            <a:ext cx="1177925" cy="37909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25ghr269.jpg" descr="id:214749349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3057203"/>
            <a:ext cx="6408712" cy="325211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得到滤液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的操作是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。步骤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所用试剂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b="1" u="sng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93510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90" y="2060848"/>
            <a:ext cx="822325" cy="2927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1486694" y="1988840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过滤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403898" y="1988839"/>
            <a:ext cx="1040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KSCN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69998" y="2492896"/>
            <a:ext cx="114858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黑木耳灼烧后用稀硫酸浸取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然后过滤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得到滤液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。取少量滤液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加入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K</a:t>
            </a:r>
            <a:r>
              <a:rPr lang="en-US" altLang="zh-CN" sz="24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Fe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CN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4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得到蓝色沉淀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则证明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中含有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Fe</a:t>
            </a:r>
            <a:r>
              <a:rPr lang="en-US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加入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KSCN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溶液变红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则证明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中含有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Fe</a:t>
            </a:r>
            <a:r>
              <a:rPr lang="en-US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加入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en-US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mol</a:t>
            </a:r>
            <a:r>
              <a:rPr lang="en-US" altLang="zh-CN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L</a:t>
            </a:r>
            <a:r>
              <a:rPr lang="zh-CN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NaOH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生成白色沉淀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则此沉淀中一定含有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Fe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OH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4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。步骤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用稀硫酸浸取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获得浊液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分离得到滤液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的操作是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过</a:t>
            </a:r>
            <a:endParaRPr lang="en-US" altLang="zh-CN" sz="2400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滤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步骤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检验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Fe</a:t>
            </a:r>
            <a:r>
              <a:rPr lang="en-US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所用试剂是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KSCN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24解析.EPS" descr="id:214749350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5367" y="2677329"/>
            <a:ext cx="846455" cy="30162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下列有关上述实验得出的结论是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黑木耳中一定含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滤液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中一定含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白色沉淀中一定含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93510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3068960"/>
            <a:ext cx="822325" cy="2927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1486694" y="2984494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铁合金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2798" y="1412776"/>
            <a:ext cx="7488832" cy="439248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黑木耳灼烧后用稀硫酸浸取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然后过滤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得到滤液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。取少量滤液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得到蓝色沉淀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则证明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中含有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KSCN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溶液变红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则证明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中含有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生成白色沉淀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则此沉淀中一定含有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滤液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但黑木耳中不一定含有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滤液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中一定含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则白色沉淀中一定含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3503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08720"/>
            <a:ext cx="846455" cy="30162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为测定黑木耳中铁元素的含量，乙同学设计实验方案如图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可选做试剂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的物质是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4806" y="1628800"/>
            <a:ext cx="6296660" cy="120523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24答案.EPS" descr="id:214749351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4293096"/>
            <a:ext cx="822325" cy="2927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1486694" y="4208630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黑木耳灼烧后用稀硫酸浸取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然后过滤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得到滤液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。取少量滤液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得到蓝色沉淀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则证明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中含有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KSCN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溶液变红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则证明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中含有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生成白色沉淀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则此沉淀中一定含有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与水反应生成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转化为沉淀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影响铁元素的测定结果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还原为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影响铁元素的测定结果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反应生成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使铁元素含量增大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从而使实验测定结果偏高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反应生成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KMnO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不反应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不影响测定结果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3503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08720"/>
            <a:ext cx="846455" cy="30162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用酸性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KMnO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溶液滴入滤液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，其中发生反应的离子方程式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93510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1988840"/>
            <a:ext cx="822325" cy="2927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1465411" y="1753596"/>
                <a:ext cx="8014171" cy="7075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5Fe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8H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5Fe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Mn</a:t>
                </a:r>
                <a:r>
                  <a:rPr lang="en-US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zh-CN" altLang="zh-CN" sz="2400" baseline="30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4H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5411" y="1753596"/>
                <a:ext cx="8014171" cy="707501"/>
              </a:xfrm>
              <a:prstGeom prst="rect">
                <a:avLst/>
              </a:prstGeom>
              <a:blipFill rotWithShape="1">
                <a:blip r:embed="rId2"/>
                <a:stretch>
                  <a:fillRect l="-6" t="-4359" r="4" b="-156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解析.EPS" descr="id:214749350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979" y="2636912"/>
            <a:ext cx="846455" cy="30162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3"/>
              <p:cNvSpPr txBox="1"/>
              <p:nvPr/>
            </p:nvSpPr>
            <p:spPr bwMode="auto">
              <a:xfrm>
                <a:off x="360854" y="2440642"/>
                <a:ext cx="11485848" cy="29792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将黑木耳灼烧后用稀硫酸浸取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然后过滤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得到滤液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。取少量滤液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加入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CN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得到蓝色沉淀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则证明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中含有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加入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KSCN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溶液变红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则证明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中含有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加入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生成白色沉淀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则此沉淀中一定含有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在酸性条件下发生反应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生成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离子方程式为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5Fe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8H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5Fe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内容占位符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440642"/>
                <a:ext cx="11485848" cy="2979214"/>
              </a:xfrm>
              <a:prstGeom prst="rect">
                <a:avLst/>
              </a:prstGeom>
              <a:blipFill rotWithShape="1">
                <a:blip r:embed="rId4"/>
                <a:stretch>
                  <a:fillRect l="-2" t="-11" r="1" b="-393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若乙同学试剂选择正确、实验操作规范，但测得含铁量远大于实际的含量，其可能的原因是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93510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2060848"/>
            <a:ext cx="822325" cy="2927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1486694" y="1899665"/>
            <a:ext cx="60644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黑木耳中还含有其他还原性物质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合理即可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24解析.EPS" descr="id:214749350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2636912"/>
            <a:ext cx="846455" cy="30162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矩形 5"/>
          <p:cNvSpPr/>
          <p:nvPr/>
        </p:nvSpPr>
        <p:spPr>
          <a:xfrm>
            <a:off x="360854" y="2492896"/>
            <a:ext cx="114858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黑木耳灼烧后用稀硫酸浸取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然后过滤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得到滤液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。取少量滤液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加入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K</a:t>
            </a:r>
            <a:r>
              <a:rPr lang="en-US" altLang="zh-CN" sz="24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Fe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CN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4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得到蓝色沉淀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则证明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中含有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Fe</a:t>
            </a:r>
            <a:r>
              <a:rPr lang="en-US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加入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KSCN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溶液变红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则证明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中含有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Fe</a:t>
            </a:r>
            <a:r>
              <a:rPr lang="en-US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加入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en-US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mol</a:t>
            </a:r>
            <a:r>
              <a:rPr lang="en-US" altLang="zh-CN" sz="24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4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L</a:t>
            </a:r>
            <a:r>
              <a:rPr lang="zh-CN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－</a:t>
            </a:r>
            <a:r>
              <a:rPr lang="en-US" altLang="zh-CN" sz="2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NaOH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生成白色沉淀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则此沉淀中一定含有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Fe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OH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4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。若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乙同学试剂选择正确、实验操作规范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但测得含铁量远大于实际的含量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其可能的原因是黑木耳中还含有其他还原性物质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如维生素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1554" y="855296"/>
            <a:ext cx="11495147" cy="286173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71132"/>
            <a:ext cx="11485848" cy="33499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具有氧化性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等还原为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具有强还原性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能与双氧水、新制氯水、酸性高锰酸钾溶液等反应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具有弱氧化性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等反应。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SCN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反应生成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使溶液呈红色。实验室常用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KSCN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溶液鉴别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7" name="提分绝招A.EPS" descr="id:214749351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80728"/>
            <a:ext cx="1629410" cy="3708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395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计算中的常见方法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关系式法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解答连续反应类型计算题的捷径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当已知量和未知量之间是靠多个反应来联系时，只需直接确定已知量和未知量之间的比例关系，即关系式。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根据化学方程式确定关系式：写出发生反应的化学方程式，根据量的关系写出关系式。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情境2.EPS" descr="id:2147493524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90" y="908720"/>
            <a:ext cx="932815" cy="3276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91735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根据原子守恒确定关系式：如用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mol CO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还原足量的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，充分反应后将生成的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通入澄清石灰水中，求生成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沉淀的质量。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↓＋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可知关系式：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～　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～　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1835785" hangingPunct="0">
                  <a:spcAft>
                    <a:spcPts val="0"/>
                  </a:spcAft>
                  <a:tabLst>
                    <a:tab pos="454215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mol        1 mol           1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917354"/>
              </a:xfrm>
              <a:blipFill rotWithShape="1">
                <a:blip r:embed="rId1"/>
                <a:stretch>
                  <a:fillRect l="-2" t="-16" r="1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差量法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化学方程式计算中的巧思妙解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化学反应前后物质的量发生变化时均可用差量法。解题的一般步骤：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准确写出有关反应的化学方程式。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深入细致地分析题意，关键在于有针对性地找出产生差量的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理论差量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理论差量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可以是质量变化、物质的量变化、气体体积变化、压强变化等，且该差量的大小与参加反应的物质的有关量成正比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35412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根据反应的化学方程式，从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实际差量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寻找比例关系，列比例式求解。如：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固体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106 g     1 </a:t>
                </a:r>
                <a:r>
                  <a:rPr lang="en-US" altLang="zh-CN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28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        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5</a:t>
                </a:r>
                <a:r>
                  <a:rPr lang="en-US" altLang="zh-CN" b="1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则：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𝐦𝐨𝐥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𝐧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𝐍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𝟏𝟎𝟔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𝐠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𝐍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𝑪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𝐦𝐨𝐥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𝐎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𝟐𝟖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𝐠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𝐠</m:t>
                        </m:r>
                      </m:den>
                    </m:f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354123"/>
              </a:xfrm>
              <a:blipFill rotWithShape="1">
                <a:blip r:embed="rId1"/>
                <a:stretch>
                  <a:fillRect l="-2" t="-19" r="1" b="-53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566" y="764705"/>
            <a:ext cx="11512136" cy="1296144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改变原料的配比、改变生成合金的条件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可以得到不同性能的合金。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合金的物理性质相比成分金属有所改变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但合金中各成分金属的化学性质仍不变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名师点拨.EPS" descr="id:214749331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262" y="836712"/>
            <a:ext cx="1734820" cy="40513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46019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平均值法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——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判断合金成分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平均值法就是根据两组分物质的某种平均值，来推断两物质某种量的范围的方法。即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平均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。如利用平均摩尔电子质量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金属失去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的质量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判断合金的成分：两种金属形成的合金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23 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与足量盐酸反应，放出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，则平均摩尔电子质量为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𝟐𝟑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𝐠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𝐦𝐨𝐥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+mj-lt"/>
                    <a:ea typeface="+mj-ea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 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，可判断合金可能为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形成的合金。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守恒法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——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电子守恒、电荷守恒等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Fe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与足量酸反应生成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的物质的量比为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460195"/>
              </a:xfrm>
              <a:blipFill rotWithShape="1">
                <a:blip r:embed="rId1"/>
                <a:stretch>
                  <a:fillRect l="-2" t="-14" r="1" b="-8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56070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碳酸钠在高温条件下不分解；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碳酸氢钠受热发生分解反应：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2NaHCO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+mn-ea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。充分加热碳酸钠和碳酸氢钠的混合物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19 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，完全反应后固体质量减轻了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，则原混合物中碳酸钠的质量是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endParaRPr lang="zh-CN" altLang="en-US"/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560701"/>
              </a:xfrm>
              <a:blipFill rotWithShape="1">
                <a:blip r:embed="rId1"/>
                <a:stretch>
                  <a:fillRect l="-2" t="-25" r="1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24典例2.EPS" descr="id:214749353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1881" y="908720"/>
            <a:ext cx="936625" cy="30162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24答案.EPS" descr="id:214749354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90" y="2923791"/>
            <a:ext cx="798195" cy="2844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矩形 4"/>
          <p:cNvSpPr/>
          <p:nvPr/>
        </p:nvSpPr>
        <p:spPr>
          <a:xfrm>
            <a:off x="1348785" y="2710661"/>
            <a:ext cx="7232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  <a:r>
              <a:rPr lang="en-US" altLang="zh-CN" sz="240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91575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设混合物中碳酸氢钠的质量为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2NaHCO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168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               106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                                62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                                                             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.1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𝟏𝟔𝟖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𝐠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𝐠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𝐠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则碳酸钠的质量为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19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915752"/>
              </a:xfrm>
              <a:blipFill rotWithShape="1">
                <a:blip r:embed="rId1"/>
                <a:stretch>
                  <a:fillRect l="-2" t="-16" r="1" b="-27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353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80728"/>
            <a:ext cx="774065" cy="27559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1582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sz="2200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铝</a:t>
            </a:r>
            <a:r>
              <a:rPr lang="zh-CN" altLang="zh-CN" sz="2200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和铝合金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铝、氧化铝的性质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铝、氧化铝与稀盐酸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93318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4449" y="881133"/>
            <a:ext cx="1372285" cy="38762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06574" y="2348881"/>
              <a:ext cx="11372065" cy="391004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444105"/>
                    <a:gridCol w="9927960"/>
                  </a:tblGrid>
                  <a:tr h="216023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实验操作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220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220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2193" marR="6219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362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实验现象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 spc="-100" baseline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铝片逐渐溶解</a:t>
                          </a:r>
                          <a:r>
                            <a:rPr lang="zh-CN" sz="2200" b="1" spc="-100" baseline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200" b="1" spc="-100" baseline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一段时间后有无色气泡冒出</a:t>
                          </a:r>
                          <a:r>
                            <a:rPr lang="zh-CN" sz="2200" b="1" spc="-100" baseline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200" b="1" spc="-100" baseline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将点燃的木条放在试管口有爆鸣声</a:t>
                          </a:r>
                          <a:endParaRPr lang="zh-CN" sz="2200" spc="-100" baseline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2193" marR="6219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84927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化学方程式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2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2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2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2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2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2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6HCl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2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2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2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2AlCl</a:t>
                          </a:r>
                          <a:r>
                            <a:rPr lang="en-US" sz="22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2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2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2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2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2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2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2Al</a:t>
                          </a:r>
                          <a:r>
                            <a:rPr lang="zh-CN" sz="22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2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6HCl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2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2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2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2AlCl</a:t>
                          </a:r>
                          <a:r>
                            <a:rPr lang="en-US" sz="22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2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2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2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2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↑</a:t>
                          </a:r>
                          <a:endParaRPr lang="zh-CN" sz="2200" dirty="0">
                            <a:solidFill>
                              <a:srgbClr val="000000"/>
                            </a:solidFill>
                            <a:effectLst/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2193" marR="6219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78599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离子方程式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just" defTabSz="914400" rtl="0" eaLnBrk="1" fontAlgn="auto" latinLnBrk="0" hangingPunct="0">
                            <a:lnSpc>
                              <a:spcPct val="13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lang="en-US" sz="22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2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2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2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2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2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6H</a:t>
                          </a:r>
                          <a:r>
                            <a:rPr lang="zh-CN" sz="22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2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2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2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2Al</a:t>
                          </a:r>
                          <a:r>
                            <a:rPr lang="en-US" sz="22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2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2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2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2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2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2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2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2Al</a:t>
                          </a:r>
                          <a:r>
                            <a:rPr lang="zh-CN" sz="22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2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6H</a:t>
                          </a:r>
                          <a:r>
                            <a:rPr lang="zh-CN" sz="22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2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2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2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2Al</a:t>
                          </a:r>
                          <a:r>
                            <a:rPr lang="en-US" sz="22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2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2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2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200" b="1" baseline="-250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altLang="zh-CN" sz="2200" b="1" dirty="0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↑</a:t>
                          </a:r>
                          <a:endParaRPr lang="zh-CN" altLang="zh-CN" sz="2200" dirty="0" smtClean="0">
                            <a:solidFill>
                              <a:srgbClr val="000000"/>
                            </a:solidFill>
                            <a:effectLst/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2193" marR="6219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06574" y="2348881"/>
              <a:ext cx="11372065" cy="391004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444105"/>
                    <a:gridCol w="9927960"/>
                  </a:tblGrid>
                  <a:tr h="216023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实验操作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220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220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2193" marR="6219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8362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实验现象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 spc="-100" baseline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铝片逐渐溶解</a:t>
                          </a:r>
                          <a:r>
                            <a:rPr lang="zh-CN" sz="2200" b="1" spc="-100" baseline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200" b="1" spc="-100" baseline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一段时间后有无色气泡冒出</a:t>
                          </a:r>
                          <a:r>
                            <a:rPr lang="zh-CN" sz="2200" b="1" spc="-100" baseline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200" b="1" spc="-100" baseline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将点燃的木条放在试管口有爆鸣声</a:t>
                          </a:r>
                          <a:endParaRPr lang="zh-CN" sz="2200" spc="-100" baseline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2193" marR="6219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2547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化学方程式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2193" marR="6219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78613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离子方程式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2193" marR="6219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2049" name="cc30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142" y="2564904"/>
            <a:ext cx="2120752" cy="1584176"/>
          </a:xfrm>
          <a:prstGeom prst="rect">
            <a:avLst/>
          </a:prstGeom>
          <a:solidFill>
            <a:srgbClr val="000000">
              <a:alpha val="0"/>
            </a:s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铝、氧化铝与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360854" y="1340768"/>
              <a:ext cx="11485848" cy="517040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325467"/>
                    <a:gridCol w="10160381"/>
                  </a:tblGrid>
                  <a:tr h="144016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操作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5875" marR="558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8918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现象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试管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①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中一开始无气泡产生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一段时间后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铝片溶解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有无色气泡冒出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试管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中铝片溶解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立即产生无色气泡。将点燃的木条分别放在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①②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试管口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都有爆鸣声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5875" marR="558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1355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方程式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2NaOH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[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]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2Al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2NaOH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6H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[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]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400" b="1" baseline="-250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alt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↑</a:t>
                          </a:r>
                          <a:endParaRPr lang="zh-CN" altLang="zh-CN" sz="2400" dirty="0">
                            <a:solidFill>
                              <a:srgbClr val="000000"/>
                            </a:solidFill>
                            <a:effectLst/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5875" marR="558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1355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离子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方程式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2OH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[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]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2Al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2OH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6H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[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]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400" b="1" baseline="-250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alt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↑</a:t>
                          </a:r>
                          <a:endParaRPr lang="zh-CN" altLang="zh-CN" sz="2400" dirty="0">
                            <a:solidFill>
                              <a:srgbClr val="000000"/>
                            </a:solidFill>
                            <a:effectLst/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5875" marR="558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360854" y="1340768"/>
              <a:ext cx="11485848" cy="517040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325467"/>
                    <a:gridCol w="10160381"/>
                  </a:tblGrid>
                  <a:tr h="144016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操作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5875" marR="558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8918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现象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试管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①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中一开始无气泡产生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一段时间后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铝片溶解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有无色气泡冒出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试管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中铝片溶解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立即产生无色气泡。将点燃的木条分别放在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①②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试管口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都有爆鸣声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5875" marR="558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36525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方程式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55875" marR="558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136525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离子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方程式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55875" marR="558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3073" name="cd3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021" y="1440786"/>
            <a:ext cx="4012859" cy="1268133"/>
          </a:xfrm>
          <a:prstGeom prst="rect">
            <a:avLst/>
          </a:prstGeom>
          <a:solidFill>
            <a:srgbClr val="000000">
              <a:alpha val="0"/>
            </a:s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0218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实验结论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铝既能与稀盐酸反应又能与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溶液反应。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氧化铝既能与稀盐酸反应又能与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溶液反应。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两性氧化物、两性氢氧化物的概念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两性氧化物：既能与酸反应，又能与碱反应的氧化物，如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两性氢氧化物：既能与酸反应，又能与碱反应的氢氧化物，如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溶于盐酸：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3HCl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02185"/>
              </a:xfrm>
              <a:blipFill rotWithShape="1">
                <a:blip r:embed="rId1"/>
                <a:stretch>
                  <a:fillRect l="-2" t="-13" r="1" b="-57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铝合金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铝合金是目前用途广泛的合金之一，硬铝是在铝中添加了一定比例的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，密度小，强度高，具有较强的抗腐蚀能力，是制造飞机和宇宙飞船的理想材料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82867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新型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知识点3.EPS" descr="id:2147493341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77187"/>
            <a:ext cx="1265555" cy="3359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cc311.jpg" descr="id:214749334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38822" y="1484784"/>
            <a:ext cx="6271260" cy="319468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7526</Words>
  <Application>WPS 演示</Application>
  <PresentationFormat>自定义</PresentationFormat>
  <Paragraphs>317</Paragraphs>
  <Slides>42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4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Cambria Math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微信用户</cp:lastModifiedBy>
  <cp:revision>397</cp:revision>
  <dcterms:created xsi:type="dcterms:W3CDTF">2020-11-06T05:24:00Z</dcterms:created>
  <dcterms:modified xsi:type="dcterms:W3CDTF">2025-06-27T01:15:42Z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7FA980631F044818907E7CB4676D0F8A_12</vt:lpwstr>
  </property>
</Properties>
</file>